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578"/>
    <a:srgbClr val="C5D9C6"/>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35" autoAdjust="0"/>
    <p:restoredTop sz="94660"/>
  </p:normalViewPr>
  <p:slideViewPr>
    <p:cSldViewPr snapToGrid="0">
      <p:cViewPr varScale="1">
        <p:scale>
          <a:sx n="111" d="100"/>
          <a:sy n="111" d="100"/>
        </p:scale>
        <p:origin x="108" y="5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0A0C5-FADF-4216-9726-35C03DCA2635}" type="datetimeFigureOut">
              <a:rPr lang="en-IE" smtClean="0"/>
              <a:t>06/12/2018</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3E0C5-6FCB-42CC-B7FD-FEA23E2BF56A}" type="slidenum">
              <a:rPr lang="en-IE" smtClean="0"/>
              <a:t>‹#›</a:t>
            </a:fld>
            <a:endParaRPr lang="en-IE"/>
          </a:p>
        </p:txBody>
      </p:sp>
    </p:spTree>
    <p:extLst>
      <p:ext uri="{BB962C8B-B14F-4D97-AF65-F5344CB8AC3E}">
        <p14:creationId xmlns:p14="http://schemas.microsoft.com/office/powerpoint/2010/main" val="922591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81942" y="3106057"/>
            <a:ext cx="9258543" cy="1314141"/>
          </a:xfrm>
          <a:noFill/>
          <a:ln>
            <a:noFill/>
          </a:ln>
        </p:spPr>
        <p:style>
          <a:lnRef idx="2">
            <a:schemeClr val="dk1"/>
          </a:lnRef>
          <a:fillRef idx="1">
            <a:schemeClr val="lt1"/>
          </a:fillRef>
          <a:effectRef idx="0">
            <a:schemeClr val="dk1"/>
          </a:effectRef>
          <a:fontRef idx="none"/>
        </p:style>
        <p:txBody>
          <a:bodyPr/>
          <a:lstStyle>
            <a:lvl1pPr>
              <a:defRPr sz="4800" b="0" cap="none" spc="0">
                <a:ln w="0">
                  <a:noFill/>
                </a:ln>
                <a:solidFill>
                  <a:srgbClr val="339578"/>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81941" y="5280847"/>
            <a:ext cx="8900059" cy="434974"/>
          </a:xfrm>
          <a:noFill/>
          <a:ln>
            <a:noFill/>
          </a:ln>
        </p:spPr>
        <p:style>
          <a:lnRef idx="2">
            <a:schemeClr val="dk1"/>
          </a:lnRef>
          <a:fillRef idx="1">
            <a:schemeClr val="lt1"/>
          </a:fillRef>
          <a:effectRef idx="0">
            <a:schemeClr val="dk1"/>
          </a:effectRef>
          <a:fontRef idx="none"/>
        </p:style>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06-Dec-18</a:t>
            </a:fld>
            <a:endParaRPr lang="en-US" dirty="0"/>
          </a:p>
        </p:txBody>
      </p:sp>
      <p:sp>
        <p:nvSpPr>
          <p:cNvPr id="5" name="Footer Placeholder 4"/>
          <p:cNvSpPr>
            <a:spLocks noGrp="1"/>
          </p:cNvSpPr>
          <p:nvPr>
            <p:ph type="ftr" sz="quarter" idx="11"/>
          </p:nvPr>
        </p:nvSpPr>
        <p:spPr>
          <a:xfrm>
            <a:off x="1843314" y="6041362"/>
            <a:ext cx="7252520" cy="365125"/>
          </a:xfrm>
        </p:spPr>
        <p:txBody>
          <a:bodyPr/>
          <a:lstStyle/>
          <a:p>
            <a:endParaRPr lang="en-US" dirty="0"/>
          </a:p>
        </p:txBody>
      </p:sp>
      <p:sp>
        <p:nvSpPr>
          <p:cNvPr id="6" name="Slide Number Placeholder 5"/>
          <p:cNvSpPr>
            <a:spLocks noGrp="1"/>
          </p:cNvSpPr>
          <p:nvPr>
            <p:ph type="sldNum" sz="quarter" idx="12"/>
          </p:nvPr>
        </p:nvSpPr>
        <p:spPr>
          <a:xfrm>
            <a:off x="10917124" y="5897599"/>
            <a:ext cx="666086" cy="490599"/>
          </a:xfrm>
          <a:prstGeom prst="rect">
            <a:avLst/>
          </a:prstGeom>
        </p:spPr>
        <p:txBody>
          <a:bodyPr/>
          <a:lstStyle>
            <a:lvl1pPr algn="ctr">
              <a:defRPr>
                <a:solidFill>
                  <a:schemeClr val="tx1"/>
                </a:solidFill>
              </a:defRPr>
            </a:lvl1pPr>
          </a:lstStyle>
          <a:p>
            <a:fld id="{D57F1E4F-1CFF-5643-939E-217C01CDF565}" type="slidenum">
              <a:rPr lang="en-US" smtClean="0"/>
              <a:pPr/>
              <a:t>‹#›</a:t>
            </a:fld>
            <a:endParaRPr lang="en-US" dirty="0"/>
          </a:p>
        </p:txBody>
      </p:sp>
      <p:sp>
        <p:nvSpPr>
          <p:cNvPr id="8" name="TextBox 7"/>
          <p:cNvSpPr txBox="1"/>
          <p:nvPr userDrawn="1"/>
        </p:nvSpPr>
        <p:spPr>
          <a:xfrm>
            <a:off x="2481941" y="347609"/>
            <a:ext cx="8080274" cy="400110"/>
          </a:xfrm>
          <a:prstGeom prst="rect">
            <a:avLst/>
          </a:prstGeom>
          <a:noFill/>
        </p:spPr>
        <p:txBody>
          <a:bodyPr wrap="square" rtlCol="0">
            <a:spAutoFit/>
          </a:bodyPr>
          <a:lstStyle/>
          <a:p>
            <a:r>
              <a:rPr lang="en-IE" sz="2000" dirty="0" smtClean="0">
                <a:latin typeface="Tahoma" panose="020B0604030504040204" pitchFamily="34" charset="0"/>
                <a:ea typeface="Tahoma" panose="020B0604030504040204" pitchFamily="34" charset="0"/>
                <a:cs typeface="Tahoma" panose="020B0604030504040204" pitchFamily="34" charset="0"/>
              </a:rPr>
              <a:t>EMFF Operational Programme 2014-2020</a:t>
            </a:r>
          </a:p>
        </p:txBody>
      </p:sp>
      <p:sp>
        <p:nvSpPr>
          <p:cNvPr id="9" name="TextBox 8"/>
          <p:cNvSpPr txBox="1"/>
          <p:nvPr userDrawn="1"/>
        </p:nvSpPr>
        <p:spPr>
          <a:xfrm>
            <a:off x="2481941" y="677172"/>
            <a:ext cx="9258544" cy="646331"/>
          </a:xfrm>
          <a:prstGeom prst="rect">
            <a:avLst/>
          </a:prstGeom>
          <a:noFill/>
        </p:spPr>
        <p:txBody>
          <a:bodyPr wrap="square" rtlCol="0">
            <a:spAutoFit/>
          </a:bodyPr>
          <a:lstStyle/>
          <a:p>
            <a:r>
              <a:rPr lang="en-IE" sz="3600" b="0" dirty="0" smtClean="0">
                <a:latin typeface="Tahoma" panose="020B0604030504040204" pitchFamily="34" charset="0"/>
                <a:ea typeface="Tahoma" panose="020B0604030504040204" pitchFamily="34" charset="0"/>
                <a:cs typeface="Tahoma" panose="020B0604030504040204" pitchFamily="34" charset="0"/>
              </a:rPr>
              <a:t>Marine Biodiversity Scheme</a:t>
            </a:r>
            <a:endParaRPr lang="en-IE" sz="3600" b="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userDrawn="1"/>
        </p:nvSpPr>
        <p:spPr>
          <a:xfrm>
            <a:off x="2481941" y="1387690"/>
            <a:ext cx="9434288" cy="830997"/>
          </a:xfrm>
          <a:prstGeom prst="rect">
            <a:avLst/>
          </a:prstGeom>
          <a:noFill/>
        </p:spPr>
        <p:txBody>
          <a:bodyPr wrap="square" rtlCol="0">
            <a:spAutoFit/>
          </a:bodyPr>
          <a:lstStyle/>
          <a:p>
            <a:r>
              <a:rPr lang="en-IE" sz="2400" dirty="0" smtClean="0">
                <a:latin typeface="Tahoma" panose="020B0604030504040204" pitchFamily="34" charset="0"/>
                <a:ea typeface="Tahoma" panose="020B0604030504040204" pitchFamily="34" charset="0"/>
                <a:cs typeface="Tahoma" panose="020B0604030504040204" pitchFamily="34" charset="0"/>
              </a:rPr>
              <a:t>Sustainable Development of Fisheries</a:t>
            </a:r>
            <a:br>
              <a:rPr lang="en-IE" sz="2400" dirty="0" smtClean="0">
                <a:latin typeface="Tahoma" panose="020B0604030504040204" pitchFamily="34" charset="0"/>
                <a:ea typeface="Tahoma" panose="020B0604030504040204" pitchFamily="34" charset="0"/>
                <a:cs typeface="Tahoma" panose="020B0604030504040204" pitchFamily="34" charset="0"/>
              </a:rPr>
            </a:br>
            <a:r>
              <a:rPr lang="en-IE" sz="2400" dirty="0" smtClean="0">
                <a:latin typeface="Tahoma" panose="020B0604030504040204" pitchFamily="34" charset="0"/>
                <a:ea typeface="Tahoma" panose="020B0604030504040204" pitchFamily="34" charset="0"/>
                <a:cs typeface="Tahoma" panose="020B0604030504040204" pitchFamily="34" charset="0"/>
              </a:rPr>
              <a:t>Fostering the Implementation of the</a:t>
            </a:r>
            <a:r>
              <a:rPr lang="en-IE" sz="2400" baseline="0" dirty="0" smtClean="0">
                <a:latin typeface="Tahoma" panose="020B0604030504040204" pitchFamily="34" charset="0"/>
                <a:ea typeface="Tahoma" panose="020B0604030504040204" pitchFamily="34" charset="0"/>
                <a:cs typeface="Tahoma" panose="020B0604030504040204" pitchFamily="34" charset="0"/>
              </a:rPr>
              <a:t> </a:t>
            </a:r>
            <a:r>
              <a:rPr lang="en-IE" sz="2400" dirty="0" smtClean="0">
                <a:latin typeface="Tahoma" panose="020B0604030504040204" pitchFamily="34" charset="0"/>
                <a:ea typeface="Tahoma" panose="020B0604030504040204" pitchFamily="34" charset="0"/>
                <a:cs typeface="Tahoma" panose="020B0604030504040204" pitchFamily="34" charset="0"/>
              </a:rPr>
              <a:t>Integrated Marine Policy</a:t>
            </a:r>
            <a:endParaRPr lang="en-IE" sz="2400" dirty="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p:cNvSpPr/>
          <p:nvPr userDrawn="1"/>
        </p:nvSpPr>
        <p:spPr>
          <a:xfrm>
            <a:off x="2569029" y="1345743"/>
            <a:ext cx="7794172" cy="45719"/>
          </a:xfrm>
          <a:prstGeom prst="rect">
            <a:avLst/>
          </a:prstGeom>
          <a:solidFill>
            <a:srgbClr val="C5D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81940" y="5906407"/>
            <a:ext cx="8995313" cy="793938"/>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Page - No Icon">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712" y="2222287"/>
            <a:ext cx="10554574" cy="36365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9B3A1323-8D79-1946-B0D7-40001CF92E9D}" type="datetimeFigureOut">
              <a:rPr lang="en-US" smtClean="0"/>
              <a:pPr/>
              <a:t>06-Dec-18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17124" y="5915888"/>
            <a:ext cx="663091" cy="490599"/>
          </a:xfrm>
          <a:prstGeom prst="rect">
            <a:avLst/>
          </a:prstGeom>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801287" y="205888"/>
            <a:ext cx="10571998" cy="970450"/>
          </a:xfrm>
        </p:spPr>
        <p:txBody>
          <a:bodyPr/>
          <a:lstStyle/>
          <a:p>
            <a:r>
              <a:rPr lang="en-US" dirty="0" smtClean="0"/>
              <a:t>Click to edit Master title style</a:t>
            </a:r>
            <a:endParaRPr lang="en-I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Page - Ic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09B482E8-6E0E-1B4F-B1FD-C69DB9E858D9}" type="datetimeFigureOut">
              <a:rPr lang="en-US" smtClean="0"/>
              <a:pPr/>
              <a:t>06-Dec-18</a:t>
            </a:fld>
            <a:endParaRPr lang="en-US" dirty="0"/>
          </a:p>
        </p:txBody>
      </p:sp>
      <p:sp>
        <p:nvSpPr>
          <p:cNvPr id="5" name="Slide Number Placeholder 4"/>
          <p:cNvSpPr>
            <a:spLocks noGrp="1"/>
          </p:cNvSpPr>
          <p:nvPr>
            <p:ph type="sldNum" sz="quarter" idx="12"/>
          </p:nvPr>
        </p:nvSpPr>
        <p:spPr>
          <a:xfrm>
            <a:off x="10917124" y="5915888"/>
            <a:ext cx="663091" cy="490599"/>
          </a:xfrm>
          <a:prstGeom prst="rect">
            <a:avLst/>
          </a:prstGeom>
        </p:spPr>
        <p:txBody>
          <a:bodyPr/>
          <a:lstStyle/>
          <a:p>
            <a:fld id="{D57F1E4F-1CFF-5643-939E-217C01CDF565}" type="slidenum">
              <a:rPr lang="en-US" smtClean="0"/>
              <a:pPr/>
              <a:t>‹#›</a:t>
            </a:fld>
            <a:endParaRPr lang="en-US" dirty="0"/>
          </a:p>
        </p:txBody>
      </p:sp>
      <p:sp>
        <p:nvSpPr>
          <p:cNvPr id="6" name="Content Placeholder 2"/>
          <p:cNvSpPr>
            <a:spLocks noGrp="1"/>
          </p:cNvSpPr>
          <p:nvPr>
            <p:ph idx="1"/>
          </p:nvPr>
        </p:nvSpPr>
        <p:spPr>
          <a:xfrm>
            <a:off x="818712" y="2222287"/>
            <a:ext cx="10554574" cy="36365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3311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age - Ic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09B482E8-6E0E-1B4F-B1FD-C69DB9E858D9}" type="datetimeFigureOut">
              <a:rPr lang="en-US" smtClean="0"/>
              <a:pPr/>
              <a:t>06-Dec-18</a:t>
            </a:fld>
            <a:endParaRPr lang="en-US" dirty="0"/>
          </a:p>
        </p:txBody>
      </p:sp>
      <p:sp>
        <p:nvSpPr>
          <p:cNvPr id="5" name="Slide Number Placeholder 4"/>
          <p:cNvSpPr>
            <a:spLocks noGrp="1"/>
          </p:cNvSpPr>
          <p:nvPr>
            <p:ph type="sldNum" sz="quarter" idx="12"/>
          </p:nvPr>
        </p:nvSpPr>
        <p:spPr>
          <a:xfrm>
            <a:off x="10917124" y="5915888"/>
            <a:ext cx="663091" cy="490599"/>
          </a:xfrm>
          <a:prstGeom prst="rect">
            <a:avLst/>
          </a:prstGeom>
        </p:spPr>
        <p:txBody>
          <a:bodyPr/>
          <a:lstStyle/>
          <a:p>
            <a:fld id="{D57F1E4F-1CFF-5643-939E-217C01CDF565}" type="slidenum">
              <a:rPr lang="en-US" smtClean="0"/>
              <a:pPr/>
              <a:t>‹#›</a:t>
            </a:fld>
            <a:endParaRPr lang="en-US" dirty="0"/>
          </a:p>
        </p:txBody>
      </p:sp>
      <p:sp>
        <p:nvSpPr>
          <p:cNvPr id="6" name="Content Placeholder 2"/>
          <p:cNvSpPr>
            <a:spLocks noGrp="1"/>
          </p:cNvSpPr>
          <p:nvPr>
            <p:ph idx="1"/>
          </p:nvPr>
        </p:nvSpPr>
        <p:spPr>
          <a:xfrm>
            <a:off x="818712" y="2222287"/>
            <a:ext cx="10554574" cy="36365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801287" y="205888"/>
            <a:ext cx="10571998" cy="970450"/>
          </a:xfrm>
        </p:spPr>
        <p:txBody>
          <a:bodyPr/>
          <a:lstStyle/>
          <a:p>
            <a:r>
              <a:rPr lang="en-US" dirty="0" smtClean="0"/>
              <a:t>Click to edit Master title style</a:t>
            </a:r>
            <a:endParaRPr lang="en-IE" dirty="0"/>
          </a:p>
        </p:txBody>
      </p:sp>
    </p:spTree>
    <p:extLst>
      <p:ext uri="{BB962C8B-B14F-4D97-AF65-F5344CB8AC3E}">
        <p14:creationId xmlns:p14="http://schemas.microsoft.com/office/powerpoint/2010/main" val="8631336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Page - Ic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IE" dirty="0"/>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09B482E8-6E0E-1B4F-B1FD-C69DB9E858D9}" type="datetimeFigureOut">
              <a:rPr lang="en-US" smtClean="0"/>
              <a:pPr/>
              <a:t>06-Dec-18</a:t>
            </a:fld>
            <a:endParaRPr lang="en-US" dirty="0"/>
          </a:p>
        </p:txBody>
      </p:sp>
      <p:sp>
        <p:nvSpPr>
          <p:cNvPr id="5" name="Slide Number Placeholder 4"/>
          <p:cNvSpPr>
            <a:spLocks noGrp="1"/>
          </p:cNvSpPr>
          <p:nvPr>
            <p:ph type="sldNum" sz="quarter" idx="12"/>
          </p:nvPr>
        </p:nvSpPr>
        <p:spPr>
          <a:xfrm>
            <a:off x="10917124" y="5915888"/>
            <a:ext cx="663091" cy="490599"/>
          </a:xfrm>
          <a:prstGeom prst="rect">
            <a:avLst/>
          </a:prstGeom>
        </p:spPr>
        <p:txBody>
          <a:bodyPr/>
          <a:lstStyle/>
          <a:p>
            <a:fld id="{D57F1E4F-1CFF-5643-939E-217C01CDF565}" type="slidenum">
              <a:rPr lang="en-US" smtClean="0"/>
              <a:pPr/>
              <a:t>‹#›</a:t>
            </a:fld>
            <a:endParaRPr lang="en-US" dirty="0"/>
          </a:p>
        </p:txBody>
      </p:sp>
      <p:sp>
        <p:nvSpPr>
          <p:cNvPr id="6" name="Content Placeholder 2"/>
          <p:cNvSpPr>
            <a:spLocks noGrp="1"/>
          </p:cNvSpPr>
          <p:nvPr>
            <p:ph idx="1"/>
          </p:nvPr>
        </p:nvSpPr>
        <p:spPr>
          <a:xfrm>
            <a:off x="818712" y="2222287"/>
            <a:ext cx="10554574" cy="36365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48438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Page - Icon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09B482E8-6E0E-1B4F-B1FD-C69DB9E858D9}" type="datetimeFigureOut">
              <a:rPr lang="en-US" smtClean="0"/>
              <a:pPr/>
              <a:t>06-Dec-18</a:t>
            </a:fld>
            <a:endParaRPr lang="en-US" dirty="0"/>
          </a:p>
        </p:txBody>
      </p:sp>
      <p:sp>
        <p:nvSpPr>
          <p:cNvPr id="5" name="Slide Number Placeholder 4"/>
          <p:cNvSpPr>
            <a:spLocks noGrp="1"/>
          </p:cNvSpPr>
          <p:nvPr>
            <p:ph type="sldNum" sz="quarter" idx="12"/>
          </p:nvPr>
        </p:nvSpPr>
        <p:spPr>
          <a:xfrm>
            <a:off x="10917124" y="5915888"/>
            <a:ext cx="663091" cy="490599"/>
          </a:xfrm>
          <a:prstGeom prst="rect">
            <a:avLst/>
          </a:prstGeom>
        </p:spPr>
        <p:txBody>
          <a:bodyPr/>
          <a:lstStyle/>
          <a:p>
            <a:fld id="{D57F1E4F-1CFF-5643-939E-217C01CDF565}" type="slidenum">
              <a:rPr lang="en-US" smtClean="0"/>
              <a:pPr/>
              <a:t>‹#›</a:t>
            </a:fld>
            <a:endParaRPr lang="en-US" dirty="0"/>
          </a:p>
        </p:txBody>
      </p:sp>
      <p:sp>
        <p:nvSpPr>
          <p:cNvPr id="6" name="Content Placeholder 2"/>
          <p:cNvSpPr>
            <a:spLocks noGrp="1"/>
          </p:cNvSpPr>
          <p:nvPr>
            <p:ph idx="1"/>
          </p:nvPr>
        </p:nvSpPr>
        <p:spPr>
          <a:xfrm>
            <a:off x="818712" y="2222287"/>
            <a:ext cx="10554574" cy="36365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66652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Page - Icon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09B482E8-6E0E-1B4F-B1FD-C69DB9E858D9}" type="datetimeFigureOut">
              <a:rPr lang="en-US" smtClean="0"/>
              <a:pPr/>
              <a:t>06-Dec-18</a:t>
            </a:fld>
            <a:endParaRPr lang="en-US" dirty="0"/>
          </a:p>
        </p:txBody>
      </p:sp>
      <p:sp>
        <p:nvSpPr>
          <p:cNvPr id="5" name="Slide Number Placeholder 4"/>
          <p:cNvSpPr>
            <a:spLocks noGrp="1"/>
          </p:cNvSpPr>
          <p:nvPr>
            <p:ph type="sldNum" sz="quarter" idx="12"/>
          </p:nvPr>
        </p:nvSpPr>
        <p:spPr>
          <a:xfrm>
            <a:off x="10917124" y="5915888"/>
            <a:ext cx="663091" cy="490599"/>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78019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userDrawn="1"/>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dpi="0" rotWithShape="1">
            <a:blip r:embed="rId2"/>
            <a:srcRect/>
            <a:stretch>
              <a:fillRect l="-1000" t="-27000"/>
            </a:stretch>
          </a:blipFill>
          <a:ln>
            <a:noFill/>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810000" y="5281201"/>
            <a:ext cx="10561418" cy="433955"/>
          </a:xfrm>
          <a:noFill/>
          <a:ln>
            <a:noFill/>
          </a:ln>
        </p:spPr>
        <p:style>
          <a:lnRef idx="2">
            <a:schemeClr val="dk1"/>
          </a:lnRef>
          <a:fillRef idx="1">
            <a:schemeClr val="lt1"/>
          </a:fillRef>
          <a:effectRef idx="0">
            <a:schemeClr val="dk1"/>
          </a:effectRef>
          <a:fontRef idx="none"/>
        </p:style>
        <p:txBody>
          <a:bodyPr anchor="t">
            <a:noAutofit/>
          </a:bodyPr>
          <a:lstStyle>
            <a:lvl1pPr marL="0" indent="0" algn="r">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06-Dec-18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17124" y="5915888"/>
            <a:ext cx="663091" cy="490599"/>
          </a:xfrm>
          <a:prstGeom prst="rect">
            <a:avLst/>
          </a:prstGeom>
        </p:spPr>
        <p:txBody>
          <a:bodyPr/>
          <a:lstStyle/>
          <a:p>
            <a:fld id="{D57F1E4F-1CFF-5643-939E-217C01CDF565}" type="slidenum">
              <a:rPr lang="en-US" dirty="0"/>
              <a:pPr/>
              <a:t>‹#›</a:t>
            </a:fld>
            <a:endParaRPr lang="en-US" dirty="0"/>
          </a:p>
        </p:txBody>
      </p:sp>
      <p:sp>
        <p:nvSpPr>
          <p:cNvPr id="7" name="Rectangle 6"/>
          <p:cNvSpPr/>
          <p:nvPr userDrawn="1"/>
        </p:nvSpPr>
        <p:spPr>
          <a:xfrm>
            <a:off x="0" y="4911452"/>
            <a:ext cx="12192000" cy="302737"/>
          </a:xfrm>
          <a:prstGeom prst="rect">
            <a:avLst/>
          </a:prstGeom>
          <a:solidFill>
            <a:srgbClr val="3395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dpi="0" rotWithShape="1">
            <a:blip r:embed="rId2"/>
            <a:srcRect/>
            <a:stretch>
              <a:fillRect l="-1000" t="-200000"/>
            </a:stretch>
          </a:blip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06-Dec-18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917124" y="5915888"/>
            <a:ext cx="663091" cy="490599"/>
          </a:xfrm>
          <a:prstGeom prst="rect">
            <a:avLst/>
          </a:prstGeom>
        </p:spPr>
        <p:txBody>
          <a:bodyPr/>
          <a:lstStyle/>
          <a:p>
            <a:fld id="{D57F1E4F-1CFF-5643-939E-217C01CDF565}" type="slidenum">
              <a:rPr lang="en-US" dirty="0"/>
              <a:pPr/>
              <a:t>‹#›</a:t>
            </a:fld>
            <a:endParaRPr lang="en-US" dirty="0"/>
          </a:p>
        </p:txBody>
      </p:sp>
      <p:sp>
        <p:nvSpPr>
          <p:cNvPr id="10" name="Rectangle 9"/>
          <p:cNvSpPr/>
          <p:nvPr userDrawn="1"/>
        </p:nvSpPr>
        <p:spPr>
          <a:xfrm>
            <a:off x="-8714" y="1883251"/>
            <a:ext cx="12192000" cy="302737"/>
          </a:xfrm>
          <a:prstGeom prst="rect">
            <a:avLst/>
          </a:prstGeom>
          <a:solidFill>
            <a:srgbClr val="3395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287" y="2058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noFill/>
          <a:ln>
            <a:noFill/>
          </a:ln>
        </p:spPr>
        <p:style>
          <a:lnRef idx="2">
            <a:schemeClr val="dk1"/>
          </a:lnRef>
          <a:fillRef idx="1">
            <a:schemeClr val="lt1"/>
          </a:fillRef>
          <a:effectRef idx="0">
            <a:schemeClr val="dk1"/>
          </a:effectRef>
          <a:fontRef idx="none"/>
        </p:style>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bg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bg1"/>
                </a:solidFill>
              </a:defRPr>
            </a:lvl1pPr>
          </a:lstStyle>
          <a:p>
            <a:fld id="{09B482E8-6E0E-1B4F-B1FD-C69DB9E858D9}" type="datetimeFigureOut">
              <a:rPr lang="en-US" smtClean="0"/>
              <a:pPr/>
              <a:t>06-Dec-18</a:t>
            </a:fld>
            <a:endParaRPr lang="en-US" dirty="0"/>
          </a:p>
        </p:txBody>
      </p:sp>
      <p:sp>
        <p:nvSpPr>
          <p:cNvPr id="9" name="Slide Number Placeholder 5"/>
          <p:cNvSpPr>
            <a:spLocks noGrp="1"/>
          </p:cNvSpPr>
          <p:nvPr>
            <p:ph type="sldNum" sz="quarter" idx="4"/>
          </p:nvPr>
        </p:nvSpPr>
        <p:spPr>
          <a:xfrm>
            <a:off x="10917124" y="5915888"/>
            <a:ext cx="663091" cy="490599"/>
          </a:xfrm>
          <a:prstGeom prst="rect">
            <a:avLst/>
          </a:prstGeom>
        </p:spPr>
        <p:txBody>
          <a:bodyPr vert="horz" lIns="91440" tIns="45720" rIns="91440" bIns="10800" rtlCol="0" anchor="b"/>
          <a:lstStyle>
            <a:lvl1pPr algn="ctr">
              <a:defRPr sz="2000">
                <a:solidFill>
                  <a:srgbClr val="339578"/>
                </a:solidFill>
              </a:defRPr>
            </a:lvl1pPr>
          </a:lstStyle>
          <a:p>
            <a:fld id="{D57F1E4F-1CFF-5643-939E-217C01CD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67" r:id="rId3"/>
    <p:sldLayoutId id="2147483668" r:id="rId4"/>
    <p:sldLayoutId id="2147483669" r:id="rId5"/>
    <p:sldLayoutId id="2147483664" r:id="rId6"/>
    <p:sldLayoutId id="2147483665" r:id="rId7"/>
    <p:sldLayoutId id="2147483651" r:id="rId8"/>
    <p:sldLayoutId id="2147483652" r:id="rId9"/>
  </p:sldLayoutIdLst>
  <p:timing>
    <p:tnLst>
      <p:par>
        <p:cTn id="1" dur="indefinite" restart="never" nodeType="tmRoot"/>
      </p:par>
    </p:tnLst>
  </p:timing>
  <p:hf sldNum="0" hdr="0" ftr="0" dt="0"/>
  <p:txStyles>
    <p:titleStyle>
      <a:lvl1pPr algn="l" defTabSz="457200" rtl="0" eaLnBrk="1" latinLnBrk="0" hangingPunct="1">
        <a:spcBef>
          <a:spcPct val="0"/>
        </a:spcBef>
        <a:buNone/>
        <a:defRPr sz="4000" b="0" kern="1200">
          <a:solidFill>
            <a:srgbClr val="FEFEFE"/>
          </a:solidFill>
          <a:latin typeface="Tahoma" panose="020B0604030504040204" pitchFamily="34" charset="0"/>
          <a:ea typeface="Tahoma" panose="020B0604030504040204" pitchFamily="34" charset="0"/>
          <a:cs typeface="Tahoma" panose="020B060403050404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shiny.marine.ie/stockbook/" TargetMode="External"/><Relationship Id="rId2" Type="http://schemas.openxmlformats.org/officeDocument/2006/relationships/hyperlink" Target="https://shiny.marine.ie/speciesdash/"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a:t>Fisheries Informatics Project</a:t>
            </a:r>
          </a:p>
        </p:txBody>
      </p:sp>
      <p:sp>
        <p:nvSpPr>
          <p:cNvPr id="3" name="Subtitle 2"/>
          <p:cNvSpPr>
            <a:spLocks noGrp="1"/>
          </p:cNvSpPr>
          <p:nvPr>
            <p:ph type="subTitle" idx="1"/>
          </p:nvPr>
        </p:nvSpPr>
        <p:spPr/>
        <p:txBody>
          <a:bodyPr>
            <a:normAutofit lnSpcReduction="10000"/>
          </a:bodyPr>
          <a:lstStyle/>
          <a:p>
            <a:r>
              <a:rPr lang="en-IE" dirty="0"/>
              <a:t>Deirdre Wall &amp; Shawna </a:t>
            </a:r>
            <a:r>
              <a:rPr lang="en-IE" dirty="0" err="1"/>
              <a:t>Sanfey</a:t>
            </a:r>
            <a:endParaRPr lang="en-IE" dirty="0"/>
          </a:p>
          <a:p>
            <a:endParaRPr lang="en-IE" dirty="0"/>
          </a:p>
        </p:txBody>
      </p:sp>
    </p:spTree>
    <p:extLst>
      <p:ext uri="{BB962C8B-B14F-4D97-AF65-F5344CB8AC3E}">
        <p14:creationId xmlns:p14="http://schemas.microsoft.com/office/powerpoint/2010/main" val="13277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a:t>Fisheries Informatics Project</a:t>
            </a:r>
          </a:p>
        </p:txBody>
      </p:sp>
      <p:sp>
        <p:nvSpPr>
          <p:cNvPr id="5" name="Content Placeholder 4"/>
          <p:cNvSpPr>
            <a:spLocks noGrp="1"/>
          </p:cNvSpPr>
          <p:nvPr>
            <p:ph idx="1"/>
          </p:nvPr>
        </p:nvSpPr>
        <p:spPr>
          <a:xfrm>
            <a:off x="818712" y="2222287"/>
            <a:ext cx="10554574" cy="4512810"/>
          </a:xfrm>
        </p:spPr>
        <p:txBody>
          <a:bodyPr>
            <a:normAutofit fontScale="92500" lnSpcReduction="20000"/>
          </a:bodyPr>
          <a:lstStyle/>
          <a:p>
            <a:r>
              <a:rPr lang="en-US" dirty="0"/>
              <a:t>MI based project aiming </a:t>
            </a:r>
          </a:p>
          <a:p>
            <a:pPr lvl="1"/>
            <a:r>
              <a:rPr lang="en-US" dirty="0"/>
              <a:t>to visualize existing fisheries data, </a:t>
            </a:r>
          </a:p>
          <a:p>
            <a:pPr lvl="1"/>
            <a:r>
              <a:rPr lang="en-US" dirty="0"/>
              <a:t>increase its usage/utility and </a:t>
            </a:r>
          </a:p>
          <a:p>
            <a:pPr lvl="1"/>
            <a:r>
              <a:rPr lang="en-US" dirty="0"/>
              <a:t>make it more easily accessible</a:t>
            </a:r>
          </a:p>
          <a:p>
            <a:r>
              <a:rPr lang="en-US" dirty="0"/>
              <a:t>Outputs: </a:t>
            </a:r>
          </a:p>
          <a:p>
            <a:pPr lvl="1"/>
            <a:r>
              <a:rPr lang="en-US" dirty="0"/>
              <a:t>Species Dashboard </a:t>
            </a:r>
            <a:r>
              <a:rPr lang="en-US" dirty="0">
                <a:hlinkClick r:id="rId2"/>
              </a:rPr>
              <a:t>https://shiny.marine.ie/speciesdash/</a:t>
            </a:r>
            <a:endParaRPr lang="en-US" dirty="0"/>
          </a:p>
          <a:p>
            <a:pPr lvl="1"/>
            <a:r>
              <a:rPr lang="en-US" dirty="0"/>
              <a:t>Digital </a:t>
            </a:r>
            <a:r>
              <a:rPr lang="en-US" dirty="0" err="1"/>
              <a:t>Stockbook</a:t>
            </a:r>
            <a:r>
              <a:rPr lang="en-US" dirty="0"/>
              <a:t> </a:t>
            </a:r>
            <a:r>
              <a:rPr lang="en-US" dirty="0">
                <a:hlinkClick r:id="rId3"/>
              </a:rPr>
              <a:t>https://shiny.marine.ie/stockbook/</a:t>
            </a:r>
            <a:endParaRPr lang="en-US" dirty="0"/>
          </a:p>
          <a:p>
            <a:pPr lvl="1"/>
            <a:r>
              <a:rPr lang="en-US" dirty="0"/>
              <a:t>IGFS data explorer </a:t>
            </a:r>
            <a:r>
              <a:rPr lang="en-US" dirty="0">
                <a:hlinkClick r:id="rId3"/>
              </a:rPr>
              <a:t>https://shiny.marine.ie/igfs/</a:t>
            </a:r>
            <a:endParaRPr lang="en-US" dirty="0"/>
          </a:p>
          <a:p>
            <a:pPr lvl="1"/>
            <a:r>
              <a:rPr lang="en-US" dirty="0"/>
              <a:t>Cod tagging data portal </a:t>
            </a:r>
            <a:r>
              <a:rPr lang="en-US" dirty="0">
                <a:hlinkClick r:id="rId3"/>
              </a:rPr>
              <a:t>https://shiny.marine.ie/tagging/</a:t>
            </a:r>
            <a:endParaRPr lang="en-US" dirty="0"/>
          </a:p>
          <a:p>
            <a:r>
              <a:rPr lang="en-US" dirty="0"/>
              <a:t>Team: </a:t>
            </a:r>
          </a:p>
          <a:p>
            <a:pPr lvl="1"/>
            <a:r>
              <a:rPr lang="en-US" dirty="0"/>
              <a:t>Project Manager</a:t>
            </a:r>
          </a:p>
          <a:p>
            <a:pPr lvl="1"/>
            <a:r>
              <a:rPr lang="en-US" dirty="0" smtClean="0"/>
              <a:t>R </a:t>
            </a:r>
            <a:r>
              <a:rPr lang="en-US" dirty="0"/>
              <a:t>developers (x2) statistical and biological/environmental background</a:t>
            </a:r>
          </a:p>
          <a:p>
            <a:pPr lvl="1"/>
            <a:r>
              <a:rPr lang="en-US" dirty="0"/>
              <a:t>SQL </a:t>
            </a:r>
            <a:r>
              <a:rPr lang="en-US" dirty="0" smtClean="0"/>
              <a:t>developer</a:t>
            </a:r>
          </a:p>
          <a:p>
            <a:pPr lvl="1"/>
            <a:r>
              <a:rPr lang="en-US" dirty="0" smtClean="0"/>
              <a:t>MI </a:t>
            </a:r>
            <a:r>
              <a:rPr lang="en-US" dirty="0"/>
              <a:t>lead  by Colm Lordan and David </a:t>
            </a:r>
            <a:r>
              <a:rPr lang="en-US" dirty="0" smtClean="0"/>
              <a:t>Currie</a:t>
            </a:r>
            <a:endParaRPr lang="en-US" dirty="0"/>
          </a:p>
        </p:txBody>
      </p:sp>
    </p:spTree>
    <p:extLst>
      <p:ext uri="{BB962C8B-B14F-4D97-AF65-F5344CB8AC3E}">
        <p14:creationId xmlns:p14="http://schemas.microsoft.com/office/powerpoint/2010/main" val="3853435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18712" y="2222287"/>
            <a:ext cx="10554574" cy="1681119"/>
          </a:xfrm>
        </p:spPr>
        <p:txBody>
          <a:bodyPr/>
          <a:lstStyle/>
          <a:p>
            <a:pPr algn="just"/>
            <a:r>
              <a:rPr lang="en-US" dirty="0"/>
              <a:t>Web application that makes biological fisheries data more available</a:t>
            </a:r>
          </a:p>
          <a:p>
            <a:pPr algn="just"/>
            <a:r>
              <a:rPr lang="en-US" dirty="0"/>
              <a:t>Allows people to explore the length, weight, and age data of commercial species that are caught around Ireland and allows the effects of factors such as year, sex, area, and gear on the fish to be investigated</a:t>
            </a:r>
            <a:r>
              <a:rPr lang="en-US" dirty="0" smtClean="0"/>
              <a:t>.</a:t>
            </a:r>
            <a:endParaRPr lang="en-US" dirty="0"/>
          </a:p>
        </p:txBody>
      </p:sp>
      <p:sp>
        <p:nvSpPr>
          <p:cNvPr id="5" name="Title 4"/>
          <p:cNvSpPr>
            <a:spLocks noGrp="1"/>
          </p:cNvSpPr>
          <p:nvPr>
            <p:ph type="title"/>
          </p:nvPr>
        </p:nvSpPr>
        <p:spPr/>
        <p:txBody>
          <a:bodyPr/>
          <a:lstStyle/>
          <a:p>
            <a:r>
              <a:rPr lang="en-IE" dirty="0"/>
              <a:t>Species Dashboard</a:t>
            </a:r>
          </a:p>
        </p:txBody>
      </p:sp>
      <p:pic>
        <p:nvPicPr>
          <p:cNvPr id="4" name="Picture 3"/>
          <p:cNvPicPr>
            <a:picLocks noChangeAspect="1"/>
          </p:cNvPicPr>
          <p:nvPr/>
        </p:nvPicPr>
        <p:blipFill rotWithShape="1">
          <a:blip r:embed="rId2"/>
          <a:srcRect l="48833" t="40396" r="26110" b="16808"/>
          <a:stretch/>
        </p:blipFill>
        <p:spPr>
          <a:xfrm>
            <a:off x="801287" y="3813729"/>
            <a:ext cx="4601497" cy="2709165"/>
          </a:xfrm>
          <a:prstGeom prst="rect">
            <a:avLst/>
          </a:prstGeom>
        </p:spPr>
      </p:pic>
      <p:pic>
        <p:nvPicPr>
          <p:cNvPr id="7" name="Picture 6"/>
          <p:cNvPicPr>
            <a:picLocks noChangeAspect="1"/>
          </p:cNvPicPr>
          <p:nvPr/>
        </p:nvPicPr>
        <p:blipFill rotWithShape="1">
          <a:blip r:embed="rId3"/>
          <a:srcRect l="48687" t="29528" r="26386" b="29881"/>
          <a:stretch/>
        </p:blipFill>
        <p:spPr>
          <a:xfrm>
            <a:off x="6555479" y="3818475"/>
            <a:ext cx="4817806" cy="2704419"/>
          </a:xfrm>
          <a:prstGeom prst="rect">
            <a:avLst/>
          </a:prstGeom>
        </p:spPr>
      </p:pic>
    </p:spTree>
    <p:extLst>
      <p:ext uri="{BB962C8B-B14F-4D97-AF65-F5344CB8AC3E}">
        <p14:creationId xmlns:p14="http://schemas.microsoft.com/office/powerpoint/2010/main" val="2083763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a:t>Digital </a:t>
            </a:r>
            <a:r>
              <a:rPr lang="en-IE" dirty="0" err="1"/>
              <a:t>Stockbook</a:t>
            </a:r>
            <a:endParaRPr lang="en-IE" dirty="0"/>
          </a:p>
        </p:txBody>
      </p:sp>
      <p:sp>
        <p:nvSpPr>
          <p:cNvPr id="5" name="Content Placeholder 4"/>
          <p:cNvSpPr>
            <a:spLocks noGrp="1"/>
          </p:cNvSpPr>
          <p:nvPr>
            <p:ph idx="1"/>
          </p:nvPr>
        </p:nvSpPr>
        <p:spPr>
          <a:xfrm>
            <a:off x="818712" y="2222288"/>
            <a:ext cx="10554574" cy="1405816"/>
          </a:xfrm>
        </p:spPr>
        <p:txBody>
          <a:bodyPr/>
          <a:lstStyle/>
          <a:p>
            <a:pPr algn="just"/>
            <a:r>
              <a:rPr lang="en-US" dirty="0"/>
              <a:t>Provides the annual review of fish stocks and the latest scientific advice that informs fishing opportunities for the following year. </a:t>
            </a:r>
          </a:p>
          <a:p>
            <a:pPr algn="just"/>
            <a:r>
              <a:rPr lang="en-US" dirty="0"/>
              <a:t>Makes this advice available on-line in an interactive way – for example it includes a forecasting tool that allows users to see the projected impact of different fishing scenarios</a:t>
            </a:r>
            <a:r>
              <a:rPr lang="en-US" dirty="0" smtClean="0"/>
              <a:t>.</a:t>
            </a:r>
            <a:endParaRPr lang="en-US" dirty="0"/>
          </a:p>
        </p:txBody>
      </p:sp>
      <p:pic>
        <p:nvPicPr>
          <p:cNvPr id="2" name="Picture 1"/>
          <p:cNvPicPr>
            <a:picLocks noChangeAspect="1"/>
          </p:cNvPicPr>
          <p:nvPr/>
        </p:nvPicPr>
        <p:blipFill>
          <a:blip r:embed="rId2"/>
          <a:stretch>
            <a:fillRect/>
          </a:stretch>
        </p:blipFill>
        <p:spPr>
          <a:xfrm>
            <a:off x="818712" y="3615889"/>
            <a:ext cx="3824238" cy="3200400"/>
          </a:xfrm>
          <a:prstGeom prst="rect">
            <a:avLst/>
          </a:prstGeom>
        </p:spPr>
      </p:pic>
      <p:pic>
        <p:nvPicPr>
          <p:cNvPr id="3" name="Picture 2"/>
          <p:cNvPicPr>
            <a:picLocks noChangeAspect="1"/>
          </p:cNvPicPr>
          <p:nvPr/>
        </p:nvPicPr>
        <p:blipFill>
          <a:blip r:embed="rId3"/>
          <a:stretch>
            <a:fillRect/>
          </a:stretch>
        </p:blipFill>
        <p:spPr>
          <a:xfrm>
            <a:off x="5029129" y="3615889"/>
            <a:ext cx="6344156" cy="3200400"/>
          </a:xfrm>
          <a:prstGeom prst="rect">
            <a:avLst/>
          </a:prstGeom>
        </p:spPr>
      </p:pic>
    </p:spTree>
    <p:extLst>
      <p:ext uri="{BB962C8B-B14F-4D97-AF65-F5344CB8AC3E}">
        <p14:creationId xmlns:p14="http://schemas.microsoft.com/office/powerpoint/2010/main" val="43709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a:t>Irish </a:t>
            </a:r>
            <a:r>
              <a:rPr lang="en-IE" dirty="0" err="1"/>
              <a:t>Groundfish</a:t>
            </a:r>
            <a:r>
              <a:rPr lang="en-IE" dirty="0"/>
              <a:t> Survey Data Explorer</a:t>
            </a:r>
          </a:p>
        </p:txBody>
      </p:sp>
      <p:sp>
        <p:nvSpPr>
          <p:cNvPr id="5" name="Content Placeholder 4"/>
          <p:cNvSpPr>
            <a:spLocks noGrp="1"/>
          </p:cNvSpPr>
          <p:nvPr>
            <p:ph idx="1"/>
          </p:nvPr>
        </p:nvSpPr>
        <p:spPr>
          <a:xfrm>
            <a:off x="818712" y="2222287"/>
            <a:ext cx="10554574" cy="1219003"/>
          </a:xfrm>
        </p:spPr>
        <p:txBody>
          <a:bodyPr/>
          <a:lstStyle/>
          <a:p>
            <a:r>
              <a:rPr lang="en-US" dirty="0"/>
              <a:t>The IGFS is part of an internationally coordinated series of demersal trawl surveys that provides data on fish stocks</a:t>
            </a:r>
          </a:p>
          <a:p>
            <a:r>
              <a:rPr lang="en-US" dirty="0"/>
              <a:t>This app allows users to explore the results of the survey using a number of tools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27792"/>
          <a:stretch/>
        </p:blipFill>
        <p:spPr>
          <a:xfrm>
            <a:off x="208090" y="3584930"/>
            <a:ext cx="5621344" cy="3045817"/>
          </a:xfrm>
          <a:prstGeom prst="rect">
            <a:avLst/>
          </a:prstGeom>
        </p:spPr>
      </p:pic>
      <p:pic>
        <p:nvPicPr>
          <p:cNvPr id="7" name="Picture 6"/>
          <p:cNvPicPr>
            <a:picLocks noChangeAspect="1"/>
          </p:cNvPicPr>
          <p:nvPr/>
        </p:nvPicPr>
        <p:blipFill>
          <a:blip r:embed="rId3"/>
          <a:stretch>
            <a:fillRect/>
          </a:stretch>
        </p:blipFill>
        <p:spPr>
          <a:xfrm>
            <a:off x="6017342" y="3584930"/>
            <a:ext cx="5943957" cy="3045817"/>
          </a:xfrm>
          <a:prstGeom prst="rect">
            <a:avLst/>
          </a:prstGeom>
        </p:spPr>
      </p:pic>
    </p:spTree>
    <p:extLst>
      <p:ext uri="{BB962C8B-B14F-4D97-AF65-F5344CB8AC3E}">
        <p14:creationId xmlns:p14="http://schemas.microsoft.com/office/powerpoint/2010/main" val="2934354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a:t>Cod Tagging</a:t>
            </a:r>
          </a:p>
        </p:txBody>
      </p:sp>
      <p:sp>
        <p:nvSpPr>
          <p:cNvPr id="2" name="Rectangle 1"/>
          <p:cNvSpPr/>
          <p:nvPr/>
        </p:nvSpPr>
        <p:spPr>
          <a:xfrm>
            <a:off x="801287" y="2251994"/>
            <a:ext cx="10571998" cy="1428083"/>
          </a:xfrm>
          <a:prstGeom prst="rect">
            <a:avLst/>
          </a:prstGeom>
        </p:spPr>
        <p:txBody>
          <a:bodyPr wrap="square">
            <a:spAutoFit/>
          </a:bodyPr>
          <a:lstStyle/>
          <a:p>
            <a:pPr marL="342900" lvl="0" indent="-342900">
              <a:spcBef>
                <a:spcPct val="20000"/>
              </a:spcBef>
              <a:spcAft>
                <a:spcPts val="600"/>
              </a:spcAft>
              <a:buClr>
                <a:srgbClr val="00C6BB"/>
              </a:buClr>
              <a:buFont typeface="Wingdings 2" charset="2"/>
              <a:buChar char=""/>
            </a:pPr>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The Marine Institute, in partnership with AFBI and CEFAS, are conducting a cod tagging project in the Irish Sea </a:t>
            </a:r>
          </a:p>
          <a:p>
            <a:pPr marL="342900" lvl="0" indent="-342900">
              <a:spcBef>
                <a:spcPct val="20000"/>
              </a:spcBef>
              <a:spcAft>
                <a:spcPts val="600"/>
              </a:spcAft>
              <a:buClr>
                <a:srgbClr val="00C6BB"/>
              </a:buClr>
              <a:buFont typeface="Wingdings 2" charset="2"/>
              <a:buChar char=""/>
            </a:pPr>
            <a:r>
              <a:rPr lang="en-US" dirty="0">
                <a:solidFill>
                  <a:prstClr val="black"/>
                </a:solidFill>
                <a:latin typeface="Tahoma" panose="020B0604030504040204" pitchFamily="34" charset="0"/>
                <a:ea typeface="Tahoma" panose="020B0604030504040204" pitchFamily="34" charset="0"/>
                <a:cs typeface="Tahoma" panose="020B0604030504040204" pitchFamily="34" charset="0"/>
              </a:rPr>
              <a:t>Graphical data-driven tool to look at the data collected</a:t>
            </a:r>
          </a:p>
          <a:p>
            <a:pPr marL="742950" lvl="1" indent="-285750">
              <a:spcBef>
                <a:spcPct val="20000"/>
              </a:spcBef>
              <a:spcAft>
                <a:spcPts val="600"/>
              </a:spcAft>
              <a:buClr>
                <a:srgbClr val="00C6BB"/>
              </a:buClr>
              <a:buFont typeface="Wingdings 2" charset="2"/>
              <a:buChar char=""/>
            </a:pPr>
            <a:r>
              <a:rPr lang="en-IE" sz="1600" dirty="0">
                <a:solidFill>
                  <a:prstClr val="black"/>
                </a:solidFill>
                <a:latin typeface="Tahoma" panose="020B0604030504040204" pitchFamily="34" charset="0"/>
                <a:ea typeface="Tahoma" panose="020B0604030504040204" pitchFamily="34" charset="0"/>
                <a:cs typeface="Tahoma" panose="020B0604030504040204" pitchFamily="34" charset="0"/>
              </a:rPr>
              <a:t>Recaptures, tagging events and gear of tagging vessel</a:t>
            </a:r>
          </a:p>
        </p:txBody>
      </p:sp>
      <p:pic>
        <p:nvPicPr>
          <p:cNvPr id="5" name="Picture 4"/>
          <p:cNvPicPr>
            <a:picLocks noChangeAspect="1"/>
          </p:cNvPicPr>
          <p:nvPr/>
        </p:nvPicPr>
        <p:blipFill>
          <a:blip r:embed="rId2"/>
          <a:stretch>
            <a:fillRect/>
          </a:stretch>
        </p:blipFill>
        <p:spPr>
          <a:xfrm>
            <a:off x="801287" y="3992357"/>
            <a:ext cx="5141537" cy="2710434"/>
          </a:xfrm>
          <a:prstGeom prst="rect">
            <a:avLst/>
          </a:prstGeom>
        </p:spPr>
      </p:pic>
      <p:pic>
        <p:nvPicPr>
          <p:cNvPr id="6" name="Picture 5"/>
          <p:cNvPicPr>
            <a:picLocks noChangeAspect="1"/>
          </p:cNvPicPr>
          <p:nvPr/>
        </p:nvPicPr>
        <p:blipFill>
          <a:blip r:embed="rId3"/>
          <a:stretch>
            <a:fillRect/>
          </a:stretch>
        </p:blipFill>
        <p:spPr>
          <a:xfrm>
            <a:off x="6289673" y="3992357"/>
            <a:ext cx="5083611" cy="2710434"/>
          </a:xfrm>
          <a:prstGeom prst="rect">
            <a:avLst/>
          </a:prstGeom>
        </p:spPr>
      </p:pic>
    </p:spTree>
    <p:extLst>
      <p:ext uri="{BB962C8B-B14F-4D97-AF65-F5344CB8AC3E}">
        <p14:creationId xmlns:p14="http://schemas.microsoft.com/office/powerpoint/2010/main" val="3309209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E" dirty="0" smtClean="0"/>
              <a:t>New Section</a:t>
            </a:r>
            <a:endParaRPr lang="en-IE" dirty="0"/>
          </a:p>
        </p:txBody>
      </p:sp>
      <p:sp>
        <p:nvSpPr>
          <p:cNvPr id="4" name="Text Placeholder 3"/>
          <p:cNvSpPr>
            <a:spLocks noGrp="1"/>
          </p:cNvSpPr>
          <p:nvPr>
            <p:ph type="body" idx="1"/>
          </p:nvPr>
        </p:nvSpPr>
        <p:spPr/>
        <p:txBody>
          <a:bodyPr/>
          <a:lstStyle/>
          <a:p>
            <a:r>
              <a:rPr lang="en-IE" dirty="0" smtClean="0"/>
              <a:t>Subheading for New Section</a:t>
            </a:r>
          </a:p>
          <a:p>
            <a:endParaRPr lang="en-IE" dirty="0"/>
          </a:p>
        </p:txBody>
      </p:sp>
    </p:spTree>
    <p:extLst>
      <p:ext uri="{BB962C8B-B14F-4D97-AF65-F5344CB8AC3E}">
        <p14:creationId xmlns:p14="http://schemas.microsoft.com/office/powerpoint/2010/main" val="15587965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E"/>
          </a:p>
        </p:txBody>
      </p:sp>
      <p:sp>
        <p:nvSpPr>
          <p:cNvPr id="3" name="Title 2"/>
          <p:cNvSpPr>
            <a:spLocks noGrp="1"/>
          </p:cNvSpPr>
          <p:nvPr>
            <p:ph type="title"/>
          </p:nvPr>
        </p:nvSpPr>
        <p:spPr/>
        <p:txBody>
          <a:bodyPr/>
          <a:lstStyle/>
          <a:p>
            <a:endParaRPr lang="en-IE"/>
          </a:p>
        </p:txBody>
      </p:sp>
    </p:spTree>
    <p:extLst>
      <p:ext uri="{BB962C8B-B14F-4D97-AF65-F5344CB8AC3E}">
        <p14:creationId xmlns:p14="http://schemas.microsoft.com/office/powerpoint/2010/main" val="381555484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133</TotalTime>
  <Words>276</Words>
  <Application>Microsoft Office PowerPoint</Application>
  <PresentationFormat>Widescreen</PresentationFormat>
  <Paragraphs>32</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Century Gothic</vt:lpstr>
      <vt:lpstr>Tahoma</vt:lpstr>
      <vt:lpstr>Wingdings 2</vt:lpstr>
      <vt:lpstr>Quotable</vt:lpstr>
      <vt:lpstr>Fisheries Informatics Project</vt:lpstr>
      <vt:lpstr>Fisheries Informatics Project</vt:lpstr>
      <vt:lpstr>Species Dashboard</vt:lpstr>
      <vt:lpstr>Digital Stockbook</vt:lpstr>
      <vt:lpstr>Irish Groundfish Survey Data Explorer</vt:lpstr>
      <vt:lpstr>Cod Tagging</vt:lpstr>
      <vt:lpstr>New Section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Darragh Kelly (Ext)</dc:creator>
  <cp:lastModifiedBy>Shawna Sanfey</cp:lastModifiedBy>
  <cp:revision>12</cp:revision>
  <dcterms:created xsi:type="dcterms:W3CDTF">2018-11-13T15:36:05Z</dcterms:created>
  <dcterms:modified xsi:type="dcterms:W3CDTF">2018-12-06T11:16:11Z</dcterms:modified>
</cp:coreProperties>
</file>